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IBM Plex Sans Medium" charset="1" panose="020B0603050203000203"/>
      <p:regular r:id="rId16"/>
    </p:embeddedFont>
    <p:embeddedFont>
      <p:font typeface="Roboto" charset="1" panose="02000000000000000000"/>
      <p:regular r:id="rId17"/>
    </p:embeddedFont>
    <p:embeddedFont>
      <p:font typeface="IBM Plex Sans" charset="1" panose="020B05030502030002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2583507"/>
            <a:ext cx="9445526" cy="2676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Predictive Analysis of Electric Vehicle Sales Across Indian States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590431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Using Machine Learning &amp; Data Analytics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362997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MANSI RAMDAS GAWADE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7135565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Ramrao Adik Institute of Technology (DY PATIL UNIVERSITY)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18288000" cy="3544044"/>
            <a:chOff x="0" y="0"/>
            <a:chExt cx="24384000" cy="4725392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4725416"/>
            </a:xfrm>
            <a:custGeom>
              <a:avLst/>
              <a:gdLst/>
              <a:ahLst/>
              <a:cxnLst/>
              <a:rect r="r" b="b" t="t" l="l"/>
              <a:pathLst>
                <a:path h="4725416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725416"/>
                  </a:lnTo>
                  <a:lnTo>
                    <a:pt x="0" y="47254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0" t="0" r="-1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5184874"/>
            <a:ext cx="8411170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Conclusion &amp; Future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41985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Successfully modeled EV sales using ML on 2014–2024 data.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972597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Data-driven insights empower stakeholders to optimize strategies.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7525345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Model performance is adequate for forecasting and decision-making.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8078092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Future work includes incorporating socio-economic data and advanced models for enhanced predictions.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3118545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Introduction: The Rise of EVs in India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239494"/>
            <a:ext cx="944552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Electric Vehicles (EVs) are gaining global importance, with India emerging as a key market due to policy support like the FAME scheme. This project aims to provide data-driven insights at the state level, analyzing trends and predicting EV sales using machine learning.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2129284"/>
            <a:ext cx="7088237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Dataset Overview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3596580"/>
            <a:ext cx="16313051" cy="4546699"/>
            <a:chOff x="0" y="0"/>
            <a:chExt cx="21750735" cy="60622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750781" cy="6062218"/>
            </a:xfrm>
            <a:custGeom>
              <a:avLst/>
              <a:gdLst/>
              <a:ahLst/>
              <a:cxnLst/>
              <a:rect r="r" b="b" t="t" l="l"/>
              <a:pathLst>
                <a:path h="6062218" w="21750781">
                  <a:moveTo>
                    <a:pt x="0" y="62992"/>
                  </a:moveTo>
                  <a:cubicBezTo>
                    <a:pt x="0" y="28194"/>
                    <a:pt x="28321" y="0"/>
                    <a:pt x="63119" y="0"/>
                  </a:cubicBezTo>
                  <a:lnTo>
                    <a:pt x="21687662" y="0"/>
                  </a:lnTo>
                  <a:lnTo>
                    <a:pt x="21687662" y="6350"/>
                  </a:lnTo>
                  <a:lnTo>
                    <a:pt x="21687662" y="0"/>
                  </a:lnTo>
                  <a:cubicBezTo>
                    <a:pt x="21722460" y="0"/>
                    <a:pt x="21750781" y="28194"/>
                    <a:pt x="21750781" y="62992"/>
                  </a:cubicBezTo>
                  <a:lnTo>
                    <a:pt x="21744431" y="62992"/>
                  </a:lnTo>
                  <a:lnTo>
                    <a:pt x="21750781" y="62992"/>
                  </a:lnTo>
                  <a:lnTo>
                    <a:pt x="21750781" y="5999226"/>
                  </a:lnTo>
                  <a:lnTo>
                    <a:pt x="21744431" y="5999226"/>
                  </a:lnTo>
                  <a:lnTo>
                    <a:pt x="21750781" y="5999226"/>
                  </a:lnTo>
                  <a:cubicBezTo>
                    <a:pt x="21750781" y="6034024"/>
                    <a:pt x="21722460" y="6062218"/>
                    <a:pt x="21687662" y="6062218"/>
                  </a:cubicBezTo>
                  <a:lnTo>
                    <a:pt x="21687662" y="6055868"/>
                  </a:lnTo>
                  <a:lnTo>
                    <a:pt x="21687662" y="6062218"/>
                  </a:lnTo>
                  <a:lnTo>
                    <a:pt x="63119" y="6062218"/>
                  </a:lnTo>
                  <a:lnTo>
                    <a:pt x="63119" y="6055868"/>
                  </a:lnTo>
                  <a:lnTo>
                    <a:pt x="63119" y="6062218"/>
                  </a:lnTo>
                  <a:cubicBezTo>
                    <a:pt x="28321" y="6062218"/>
                    <a:pt x="0" y="6034024"/>
                    <a:pt x="0" y="5999226"/>
                  </a:cubicBezTo>
                  <a:lnTo>
                    <a:pt x="0" y="62992"/>
                  </a:lnTo>
                  <a:lnTo>
                    <a:pt x="6350" y="62992"/>
                  </a:lnTo>
                  <a:lnTo>
                    <a:pt x="0" y="62992"/>
                  </a:lnTo>
                  <a:moveTo>
                    <a:pt x="12700" y="62992"/>
                  </a:moveTo>
                  <a:lnTo>
                    <a:pt x="12700" y="5999226"/>
                  </a:lnTo>
                  <a:lnTo>
                    <a:pt x="6350" y="5999226"/>
                  </a:lnTo>
                  <a:lnTo>
                    <a:pt x="12700" y="5999226"/>
                  </a:lnTo>
                  <a:cubicBezTo>
                    <a:pt x="12700" y="6027039"/>
                    <a:pt x="35306" y="6049518"/>
                    <a:pt x="63119" y="6049518"/>
                  </a:cubicBezTo>
                  <a:lnTo>
                    <a:pt x="21687662" y="6049518"/>
                  </a:lnTo>
                  <a:cubicBezTo>
                    <a:pt x="21715476" y="6049518"/>
                    <a:pt x="21738081" y="6026912"/>
                    <a:pt x="21738081" y="5999226"/>
                  </a:cubicBezTo>
                  <a:lnTo>
                    <a:pt x="21738081" y="62992"/>
                  </a:lnTo>
                  <a:cubicBezTo>
                    <a:pt x="21738081" y="35179"/>
                    <a:pt x="21715476" y="12700"/>
                    <a:pt x="21687662" y="12700"/>
                  </a:cubicBezTo>
                  <a:lnTo>
                    <a:pt x="63119" y="12700"/>
                  </a:lnTo>
                  <a:lnTo>
                    <a:pt x="63119" y="6350"/>
                  </a:lnTo>
                  <a:lnTo>
                    <a:pt x="63119" y="12700"/>
                  </a:lnTo>
                  <a:cubicBezTo>
                    <a:pt x="35306" y="12700"/>
                    <a:pt x="12700" y="35306"/>
                    <a:pt x="12700" y="62992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01762" y="3610867"/>
            <a:ext cx="16284476" cy="812899"/>
            <a:chOff x="0" y="0"/>
            <a:chExt cx="21712635" cy="1083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85280" y="3695254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Source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32280" y="3695254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Clean Mobility Shift (public data)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01762" y="4423768"/>
            <a:ext cx="16284476" cy="812899"/>
            <a:chOff x="0" y="0"/>
            <a:chExt cx="21712635" cy="10838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85280" y="4508152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Time Frame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32280" y="4508152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2014–2024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01762" y="5236666"/>
            <a:ext cx="16284476" cy="812899"/>
            <a:chOff x="0" y="0"/>
            <a:chExt cx="21712635" cy="10838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85280" y="5321052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Coverage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32280" y="5321052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36 states/UTs, multiple vehicle classes &amp; types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01762" y="6049566"/>
            <a:ext cx="16284476" cy="1266527"/>
            <a:chOff x="0" y="0"/>
            <a:chExt cx="21712635" cy="16887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712682" cy="1688719"/>
            </a:xfrm>
            <a:custGeom>
              <a:avLst/>
              <a:gdLst/>
              <a:ahLst/>
              <a:cxnLst/>
              <a:rect r="r" b="b" t="t" l="l"/>
              <a:pathLst>
                <a:path h="1688719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285280" y="6133951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Key Features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32280" y="6133951"/>
            <a:ext cx="757044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Year, Month, Date, State, Vehicle Class, Category, Type, Sales Quantity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001762" y="7316092"/>
            <a:ext cx="16284476" cy="812899"/>
            <a:chOff x="0" y="0"/>
            <a:chExt cx="21712635" cy="108386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285280" y="7400479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Data Size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432280" y="7400479"/>
            <a:ext cx="757044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96,845 records, clean with no missing/duplicate data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861691"/>
            <a:ext cx="8304908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Data Preprocessing Steps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248025"/>
            <a:ext cx="283518" cy="44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3777555"/>
            <a:ext cx="8009930" cy="38100"/>
            <a:chOff x="0" y="0"/>
            <a:chExt cx="10679907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98591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Data Cleansing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513212"/>
            <a:ext cx="800993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Handled missing and duplicate values to ensure data integrity.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85685" y="3248025"/>
            <a:ext cx="283518" cy="44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285685" y="3777555"/>
            <a:ext cx="8010079" cy="38100"/>
            <a:chOff x="0" y="0"/>
            <a:chExt cx="10680105" cy="50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680065" cy="50800"/>
            </a:xfrm>
            <a:custGeom>
              <a:avLst/>
              <a:gdLst/>
              <a:ahLst/>
              <a:cxnLst/>
              <a:rect r="r" b="b" t="t" l="l"/>
              <a:pathLst>
                <a:path h="50800" w="10680065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285685" y="398591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Data Type Conversion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285685" y="4513212"/>
            <a:ext cx="8010079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Converted 'Year' to integer, 'Date' to datetime, and categorical fields appropriately.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2238" y="5926039"/>
            <a:ext cx="283518" cy="44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92238" y="6455569"/>
            <a:ext cx="8009930" cy="38100"/>
            <a:chOff x="0" y="0"/>
            <a:chExt cx="10679907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92238" y="6663929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 Engineering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2238" y="7191226"/>
            <a:ext cx="800993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Extracted 'month' and 'day' from the 'Date' field for richer analysis.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285685" y="5926039"/>
            <a:ext cx="283518" cy="440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285685" y="6455569"/>
            <a:ext cx="8010079" cy="38100"/>
            <a:chOff x="0" y="0"/>
            <a:chExt cx="10680105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680065" cy="50800"/>
            </a:xfrm>
            <a:custGeom>
              <a:avLst/>
              <a:gdLst/>
              <a:ahLst/>
              <a:cxnLst/>
              <a:rect r="r" b="b" t="t" l="l"/>
              <a:pathLst>
                <a:path h="50800" w="10680065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9285685" y="6663929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One-Hot Encoding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285685" y="7191226"/>
            <a:ext cx="8010079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Applied one-hot encoding to categorical features for model compatibility.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2011264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Exploratory Data Analysis (EDA)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450145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Key Trends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0237" y="5142160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Steady growth until 2019, sharp rise post-2020.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50237" y="6148536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Periodic sales peaks align with festivals and policies.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50237" y="7154912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Maharashtra, Karnataka, Tamil Nadu lead the market.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401" y="450145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Vehicle Segmentation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28401" y="5142160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Dominated by 2-wheelers and passenger vehicles.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28401" y="6148536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Commercial vehicles show emerging potential.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0237" y="2011264"/>
            <a:ext cx="9445526" cy="1790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Modeling Approach: Random Forest Regressor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450145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Algorithm Choice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0237" y="5142160"/>
            <a:ext cx="4376886" cy="1909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Random Forest Regressor was selected for its robustness, ability to handle mixed data types, and insights into feature importance.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28401" y="4501455"/>
            <a:ext cx="3846462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Implementation Details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8401" y="5142160"/>
            <a:ext cx="437688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Data Split: 80% training, 20% testing.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401" y="6148536"/>
            <a:ext cx="437688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Features: Date features + one-hot encoded categorical variables.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28401" y="7608540"/>
            <a:ext cx="437688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Target: EV sales quantity.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79710" y="593526"/>
            <a:ext cx="5569595" cy="715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75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Model Performance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9710" y="1865411"/>
            <a:ext cx="2784722" cy="34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RMSE: ~130 units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9710" y="2369344"/>
            <a:ext cx="8092529" cy="779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This indicates good accuracy, especially considering the wide sales range (0–20,000 units).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425285" y="1893391"/>
            <a:ext cx="8092529" cy="8092529"/>
            <a:chOff x="0" y="0"/>
            <a:chExt cx="10790038" cy="10790038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0790047" cy="10790047"/>
            </a:xfrm>
            <a:custGeom>
              <a:avLst/>
              <a:gdLst/>
              <a:ahLst/>
              <a:cxnLst/>
              <a:rect r="r" b="b" t="t" l="l"/>
              <a:pathLst>
                <a:path h="10790047" w="10790047">
                  <a:moveTo>
                    <a:pt x="0" y="0"/>
                  </a:moveTo>
                  <a:lnTo>
                    <a:pt x="10790047" y="0"/>
                  </a:lnTo>
                  <a:lnTo>
                    <a:pt x="10790047" y="10790047"/>
                  </a:lnTo>
                  <a:lnTo>
                    <a:pt x="0" y="107900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79710" y="10420499"/>
            <a:ext cx="16728579" cy="423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1750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scatter plot visually confirms a strong correlation between predicted and actual sales, with minimal outliers.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42416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92238" y="3175247"/>
            <a:ext cx="7088237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 Importance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4410224"/>
            <a:ext cx="9445526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 model identified specific states and vehicle categories as top predictors, highlighting that geographic location and product segment are key drivers of EV sales.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6090048"/>
            <a:ext cx="9445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These insights are crucial for effectively targeting marketing efforts and policy initiatives.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2242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92C32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865859"/>
            <a:ext cx="10917882" cy="9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3F3F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Key Insights &amp; Recommendations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3318868"/>
            <a:ext cx="8048030" cy="2655243"/>
            <a:chOff x="0" y="0"/>
            <a:chExt cx="10730707" cy="35403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10679938" cy="3489452"/>
            </a:xfrm>
            <a:custGeom>
              <a:avLst/>
              <a:gdLst/>
              <a:ahLst/>
              <a:cxnLst/>
              <a:rect r="r" b="b" t="t" l="l"/>
              <a:pathLst>
                <a:path h="3489452" w="10679938">
                  <a:moveTo>
                    <a:pt x="0" y="243840"/>
                  </a:moveTo>
                  <a:cubicBezTo>
                    <a:pt x="0" y="109220"/>
                    <a:pt x="110236" y="0"/>
                    <a:pt x="246253" y="0"/>
                  </a:cubicBezTo>
                  <a:lnTo>
                    <a:pt x="10433685" y="0"/>
                  </a:lnTo>
                  <a:cubicBezTo>
                    <a:pt x="10569702" y="0"/>
                    <a:pt x="10679938" y="109220"/>
                    <a:pt x="10679938" y="243840"/>
                  </a:cubicBezTo>
                  <a:lnTo>
                    <a:pt x="10679938" y="3245612"/>
                  </a:lnTo>
                  <a:cubicBezTo>
                    <a:pt x="10679938" y="3380232"/>
                    <a:pt x="10569702" y="3489452"/>
                    <a:pt x="10433685" y="3489452"/>
                  </a:cubicBezTo>
                  <a:lnTo>
                    <a:pt x="246253" y="3489452"/>
                  </a:lnTo>
                  <a:cubicBezTo>
                    <a:pt x="110236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92C32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30738" cy="3540379"/>
            </a:xfrm>
            <a:custGeom>
              <a:avLst/>
              <a:gdLst/>
              <a:ahLst/>
              <a:cxnLst/>
              <a:rect r="r" b="b" t="t" l="l"/>
              <a:pathLst>
                <a:path h="3540379" w="10730738">
                  <a:moveTo>
                    <a:pt x="0" y="269240"/>
                  </a:moveTo>
                  <a:cubicBezTo>
                    <a:pt x="0" y="120269"/>
                    <a:pt x="121793" y="0"/>
                    <a:pt x="271653" y="0"/>
                  </a:cubicBezTo>
                  <a:lnTo>
                    <a:pt x="10459085" y="0"/>
                  </a:lnTo>
                  <a:lnTo>
                    <a:pt x="10459085" y="25400"/>
                  </a:lnTo>
                  <a:lnTo>
                    <a:pt x="10459085" y="0"/>
                  </a:lnTo>
                  <a:cubicBezTo>
                    <a:pt x="10608818" y="0"/>
                    <a:pt x="10730738" y="120269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3271012"/>
                  </a:lnTo>
                  <a:lnTo>
                    <a:pt x="10705338" y="3271012"/>
                  </a:lnTo>
                  <a:lnTo>
                    <a:pt x="10730738" y="3271012"/>
                  </a:lnTo>
                  <a:cubicBezTo>
                    <a:pt x="10730738" y="3419983"/>
                    <a:pt x="10608945" y="3540252"/>
                    <a:pt x="10459085" y="3540252"/>
                  </a:cubicBezTo>
                  <a:lnTo>
                    <a:pt x="10459085" y="3514852"/>
                  </a:lnTo>
                  <a:lnTo>
                    <a:pt x="10459085" y="3540252"/>
                  </a:lnTo>
                  <a:lnTo>
                    <a:pt x="271653" y="3540252"/>
                  </a:lnTo>
                  <a:lnTo>
                    <a:pt x="271653" y="3514852"/>
                  </a:lnTo>
                  <a:lnTo>
                    <a:pt x="271653" y="3540252"/>
                  </a:lnTo>
                  <a:cubicBezTo>
                    <a:pt x="121793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408"/>
                    <a:pt x="149479" y="3489452"/>
                    <a:pt x="271653" y="3489452"/>
                  </a:cubicBezTo>
                  <a:lnTo>
                    <a:pt x="10459085" y="3489452"/>
                  </a:lnTo>
                  <a:cubicBezTo>
                    <a:pt x="10581259" y="3489452"/>
                    <a:pt x="10679938" y="3391408"/>
                    <a:pt x="10679938" y="3271012"/>
                  </a:cubicBezTo>
                  <a:lnTo>
                    <a:pt x="10679938" y="269240"/>
                  </a:lnTo>
                  <a:cubicBezTo>
                    <a:pt x="10679938" y="148844"/>
                    <a:pt x="10581259" y="50800"/>
                    <a:pt x="10459085" y="50800"/>
                  </a:cubicBezTo>
                  <a:lnTo>
                    <a:pt x="271653" y="50800"/>
                  </a:lnTo>
                  <a:lnTo>
                    <a:pt x="271653" y="25400"/>
                  </a:lnTo>
                  <a:lnTo>
                    <a:pt x="271653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54138" y="3337917"/>
            <a:ext cx="152400" cy="2617142"/>
            <a:chOff x="0" y="0"/>
            <a:chExt cx="203200" cy="348952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3200" cy="3489579"/>
            </a:xfrm>
            <a:custGeom>
              <a:avLst/>
              <a:gdLst/>
              <a:ahLst/>
              <a:cxnLst/>
              <a:rect r="r" b="b" t="t" l="l"/>
              <a:pathLst>
                <a:path h="3489579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28155" y="365001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Market Growth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28155" y="4177308"/>
            <a:ext cx="725239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Driven by favorable policies and consumer adoption post-2020.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266635" y="3318868"/>
            <a:ext cx="8048179" cy="2655243"/>
            <a:chOff x="0" y="0"/>
            <a:chExt cx="10730905" cy="354032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25400"/>
              <a:ext cx="10680192" cy="3489452"/>
            </a:xfrm>
            <a:custGeom>
              <a:avLst/>
              <a:gdLst/>
              <a:ahLst/>
              <a:cxnLst/>
              <a:rect r="r" b="b" t="t" l="l"/>
              <a:pathLst>
                <a:path h="3489452" w="10680192">
                  <a:moveTo>
                    <a:pt x="0" y="243840"/>
                  </a:moveTo>
                  <a:cubicBezTo>
                    <a:pt x="0" y="109220"/>
                    <a:pt x="110236" y="0"/>
                    <a:pt x="246253" y="0"/>
                  </a:cubicBezTo>
                  <a:lnTo>
                    <a:pt x="10433939" y="0"/>
                  </a:lnTo>
                  <a:cubicBezTo>
                    <a:pt x="10569956" y="0"/>
                    <a:pt x="10680192" y="109220"/>
                    <a:pt x="10680192" y="243840"/>
                  </a:cubicBezTo>
                  <a:lnTo>
                    <a:pt x="10680192" y="3245612"/>
                  </a:lnTo>
                  <a:cubicBezTo>
                    <a:pt x="10680192" y="3380232"/>
                    <a:pt x="10569956" y="3489452"/>
                    <a:pt x="10433939" y="3489452"/>
                  </a:cubicBezTo>
                  <a:lnTo>
                    <a:pt x="246253" y="3489452"/>
                  </a:lnTo>
                  <a:cubicBezTo>
                    <a:pt x="110236" y="3489452"/>
                    <a:pt x="0" y="3380232"/>
                    <a:pt x="0" y="3245612"/>
                  </a:cubicBezTo>
                  <a:close/>
                </a:path>
              </a:pathLst>
            </a:custGeom>
            <a:solidFill>
              <a:srgbClr val="292C32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730992" cy="3540379"/>
            </a:xfrm>
            <a:custGeom>
              <a:avLst/>
              <a:gdLst/>
              <a:ahLst/>
              <a:cxnLst/>
              <a:rect r="r" b="b" t="t" l="l"/>
              <a:pathLst>
                <a:path h="3540379" w="10730992">
                  <a:moveTo>
                    <a:pt x="0" y="269240"/>
                  </a:moveTo>
                  <a:cubicBezTo>
                    <a:pt x="0" y="120269"/>
                    <a:pt x="121793" y="0"/>
                    <a:pt x="271653" y="0"/>
                  </a:cubicBezTo>
                  <a:lnTo>
                    <a:pt x="10459339" y="0"/>
                  </a:lnTo>
                  <a:lnTo>
                    <a:pt x="10459339" y="25400"/>
                  </a:lnTo>
                  <a:lnTo>
                    <a:pt x="10459339" y="0"/>
                  </a:lnTo>
                  <a:cubicBezTo>
                    <a:pt x="10609072" y="0"/>
                    <a:pt x="10730992" y="120269"/>
                    <a:pt x="10730992" y="269240"/>
                  </a:cubicBezTo>
                  <a:lnTo>
                    <a:pt x="10705592" y="269240"/>
                  </a:lnTo>
                  <a:lnTo>
                    <a:pt x="10730992" y="269240"/>
                  </a:lnTo>
                  <a:lnTo>
                    <a:pt x="10730992" y="3271012"/>
                  </a:lnTo>
                  <a:lnTo>
                    <a:pt x="10705592" y="3271012"/>
                  </a:lnTo>
                  <a:lnTo>
                    <a:pt x="10730992" y="3271012"/>
                  </a:lnTo>
                  <a:cubicBezTo>
                    <a:pt x="10730992" y="3419983"/>
                    <a:pt x="10609199" y="3540252"/>
                    <a:pt x="10459339" y="3540252"/>
                  </a:cubicBezTo>
                  <a:lnTo>
                    <a:pt x="10459339" y="3514852"/>
                  </a:lnTo>
                  <a:lnTo>
                    <a:pt x="10459339" y="3540252"/>
                  </a:lnTo>
                  <a:lnTo>
                    <a:pt x="271653" y="3540252"/>
                  </a:lnTo>
                  <a:lnTo>
                    <a:pt x="271653" y="3514852"/>
                  </a:lnTo>
                  <a:lnTo>
                    <a:pt x="271653" y="3540252"/>
                  </a:lnTo>
                  <a:cubicBezTo>
                    <a:pt x="121793" y="3540379"/>
                    <a:pt x="0" y="3419983"/>
                    <a:pt x="0" y="3271012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3271012"/>
                  </a:lnTo>
                  <a:lnTo>
                    <a:pt x="25400" y="3271012"/>
                  </a:lnTo>
                  <a:lnTo>
                    <a:pt x="50800" y="3271012"/>
                  </a:lnTo>
                  <a:cubicBezTo>
                    <a:pt x="50800" y="3391408"/>
                    <a:pt x="149479" y="3489452"/>
                    <a:pt x="271653" y="3489452"/>
                  </a:cubicBezTo>
                  <a:lnTo>
                    <a:pt x="10459339" y="3489452"/>
                  </a:lnTo>
                  <a:cubicBezTo>
                    <a:pt x="10581513" y="3489452"/>
                    <a:pt x="10680192" y="3391408"/>
                    <a:pt x="10680192" y="3271012"/>
                  </a:cubicBezTo>
                  <a:lnTo>
                    <a:pt x="10680192" y="269240"/>
                  </a:lnTo>
                  <a:cubicBezTo>
                    <a:pt x="10680192" y="148844"/>
                    <a:pt x="10581513" y="50800"/>
                    <a:pt x="10459339" y="50800"/>
                  </a:cubicBezTo>
                  <a:lnTo>
                    <a:pt x="271653" y="50800"/>
                  </a:lnTo>
                  <a:lnTo>
                    <a:pt x="271653" y="25400"/>
                  </a:lnTo>
                  <a:lnTo>
                    <a:pt x="271653" y="50800"/>
                  </a:lnTo>
                  <a:cubicBezTo>
                    <a:pt x="149479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247584" y="3337917"/>
            <a:ext cx="152400" cy="2617142"/>
            <a:chOff x="0" y="0"/>
            <a:chExt cx="203200" cy="34895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3200" cy="3489579"/>
            </a:xfrm>
            <a:custGeom>
              <a:avLst/>
              <a:gdLst/>
              <a:ahLst/>
              <a:cxnLst/>
              <a:rect r="r" b="b" t="t" l="l"/>
              <a:pathLst>
                <a:path h="3489579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3432810"/>
                  </a:lnTo>
                  <a:cubicBezTo>
                    <a:pt x="203200" y="3464179"/>
                    <a:pt x="177800" y="3489579"/>
                    <a:pt x="146431" y="3489579"/>
                  </a:cubicBezTo>
                  <a:lnTo>
                    <a:pt x="56769" y="3489579"/>
                  </a:lnTo>
                  <a:cubicBezTo>
                    <a:pt x="25400" y="3489579"/>
                    <a:pt x="0" y="3464179"/>
                    <a:pt x="0" y="3432810"/>
                  </a:cubicBez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9721602" y="365001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Targeted Focus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21602" y="4177308"/>
            <a:ext cx="72525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Prioritize high-performing states (Maharashtra, Karnataka, Tamil Nadu) and key vehicle segments (2-wheelers, passenger vehicles).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73188" y="6219527"/>
            <a:ext cx="8048030" cy="2201615"/>
            <a:chOff x="0" y="0"/>
            <a:chExt cx="10730707" cy="293548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25400" y="25400"/>
              <a:ext cx="10679938" cy="2884678"/>
            </a:xfrm>
            <a:custGeom>
              <a:avLst/>
              <a:gdLst/>
              <a:ahLst/>
              <a:cxnLst/>
              <a:rect r="r" b="b" t="t" l="l"/>
              <a:pathLst>
                <a:path h="2884678" w="10679938">
                  <a:moveTo>
                    <a:pt x="0" y="243840"/>
                  </a:moveTo>
                  <a:cubicBezTo>
                    <a:pt x="0" y="109220"/>
                    <a:pt x="110617" y="0"/>
                    <a:pt x="247015" y="0"/>
                  </a:cubicBezTo>
                  <a:lnTo>
                    <a:pt x="10432923" y="0"/>
                  </a:lnTo>
                  <a:cubicBezTo>
                    <a:pt x="10569321" y="0"/>
                    <a:pt x="10679938" y="109220"/>
                    <a:pt x="10679938" y="243840"/>
                  </a:cubicBezTo>
                  <a:lnTo>
                    <a:pt x="10679938" y="2640838"/>
                  </a:lnTo>
                  <a:cubicBezTo>
                    <a:pt x="10679938" y="2775458"/>
                    <a:pt x="10569321" y="2884678"/>
                    <a:pt x="10432923" y="2884678"/>
                  </a:cubicBezTo>
                  <a:lnTo>
                    <a:pt x="247015" y="2884678"/>
                  </a:lnTo>
                  <a:cubicBezTo>
                    <a:pt x="110617" y="2884678"/>
                    <a:pt x="0" y="2775458"/>
                    <a:pt x="0" y="2640838"/>
                  </a:cubicBezTo>
                  <a:close/>
                </a:path>
              </a:pathLst>
            </a:custGeom>
            <a:solidFill>
              <a:srgbClr val="292C32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730738" cy="2935478"/>
            </a:xfrm>
            <a:custGeom>
              <a:avLst/>
              <a:gdLst/>
              <a:ahLst/>
              <a:cxnLst/>
              <a:rect r="r" b="b" t="t" l="l"/>
              <a:pathLst>
                <a:path h="2935478" w="10730738">
                  <a:moveTo>
                    <a:pt x="0" y="269240"/>
                  </a:moveTo>
                  <a:cubicBezTo>
                    <a:pt x="0" y="120269"/>
                    <a:pt x="122301" y="0"/>
                    <a:pt x="272415" y="0"/>
                  </a:cubicBezTo>
                  <a:lnTo>
                    <a:pt x="10458323" y="0"/>
                  </a:lnTo>
                  <a:lnTo>
                    <a:pt x="10458323" y="25400"/>
                  </a:lnTo>
                  <a:lnTo>
                    <a:pt x="10458323" y="0"/>
                  </a:lnTo>
                  <a:cubicBezTo>
                    <a:pt x="10608437" y="0"/>
                    <a:pt x="10730738" y="120269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2666238"/>
                  </a:lnTo>
                  <a:lnTo>
                    <a:pt x="10705338" y="2666238"/>
                  </a:lnTo>
                  <a:lnTo>
                    <a:pt x="10730738" y="2666238"/>
                  </a:lnTo>
                  <a:cubicBezTo>
                    <a:pt x="10730738" y="2815209"/>
                    <a:pt x="10608437" y="2935478"/>
                    <a:pt x="10458323" y="2935478"/>
                  </a:cubicBezTo>
                  <a:lnTo>
                    <a:pt x="10458323" y="2910078"/>
                  </a:lnTo>
                  <a:lnTo>
                    <a:pt x="10458323" y="2935478"/>
                  </a:lnTo>
                  <a:lnTo>
                    <a:pt x="272415" y="2935478"/>
                  </a:lnTo>
                  <a:lnTo>
                    <a:pt x="272415" y="2910078"/>
                  </a:lnTo>
                  <a:lnTo>
                    <a:pt x="272415" y="2935478"/>
                  </a:lnTo>
                  <a:cubicBezTo>
                    <a:pt x="122301" y="2935478"/>
                    <a:pt x="0" y="2815209"/>
                    <a:pt x="0" y="266623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666238"/>
                  </a:lnTo>
                  <a:lnTo>
                    <a:pt x="25400" y="2666238"/>
                  </a:lnTo>
                  <a:lnTo>
                    <a:pt x="50800" y="2666238"/>
                  </a:lnTo>
                  <a:cubicBezTo>
                    <a:pt x="50800" y="2786634"/>
                    <a:pt x="149733" y="2884678"/>
                    <a:pt x="272415" y="2884678"/>
                  </a:cubicBezTo>
                  <a:lnTo>
                    <a:pt x="10458323" y="2884678"/>
                  </a:lnTo>
                  <a:cubicBezTo>
                    <a:pt x="10581005" y="2884678"/>
                    <a:pt x="10679938" y="2786634"/>
                    <a:pt x="10679938" y="2666238"/>
                  </a:cubicBezTo>
                  <a:lnTo>
                    <a:pt x="10679938" y="269240"/>
                  </a:lnTo>
                  <a:cubicBezTo>
                    <a:pt x="10679938" y="148844"/>
                    <a:pt x="10581005" y="50800"/>
                    <a:pt x="10458323" y="50800"/>
                  </a:cubicBezTo>
                  <a:lnTo>
                    <a:pt x="272415" y="50800"/>
                  </a:lnTo>
                  <a:lnTo>
                    <a:pt x="272415" y="25400"/>
                  </a:lnTo>
                  <a:lnTo>
                    <a:pt x="272415" y="50800"/>
                  </a:lnTo>
                  <a:cubicBezTo>
                    <a:pt x="149733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54138" y="6238577"/>
            <a:ext cx="152400" cy="2163515"/>
            <a:chOff x="0" y="0"/>
            <a:chExt cx="203200" cy="288468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03200" cy="2884805"/>
            </a:xfrm>
            <a:custGeom>
              <a:avLst/>
              <a:gdLst/>
              <a:ahLst/>
              <a:cxnLst/>
              <a:rect r="r" b="b" t="t" l="l"/>
              <a:pathLst>
                <a:path h="2884805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2828036"/>
                  </a:lnTo>
                  <a:cubicBezTo>
                    <a:pt x="203200" y="2859405"/>
                    <a:pt x="177800" y="2884805"/>
                    <a:pt x="146431" y="2884805"/>
                  </a:cubicBezTo>
                  <a:lnTo>
                    <a:pt x="56769" y="2884805"/>
                  </a:lnTo>
                  <a:cubicBezTo>
                    <a:pt x="25400" y="2884805"/>
                    <a:pt x="0" y="2859405"/>
                    <a:pt x="0" y="2828036"/>
                  </a:cubicBez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428155" y="6550670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Seasonal Leverage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28155" y="7077967"/>
            <a:ext cx="725239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Utilize seasonal trends for inventory management and sales campaigns.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66635" y="6219527"/>
            <a:ext cx="8048179" cy="2201615"/>
            <a:chOff x="0" y="0"/>
            <a:chExt cx="10730905" cy="293548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25400" y="25400"/>
              <a:ext cx="10680192" cy="2884678"/>
            </a:xfrm>
            <a:custGeom>
              <a:avLst/>
              <a:gdLst/>
              <a:ahLst/>
              <a:cxnLst/>
              <a:rect r="r" b="b" t="t" l="l"/>
              <a:pathLst>
                <a:path h="2884678" w="10680192">
                  <a:moveTo>
                    <a:pt x="0" y="243840"/>
                  </a:moveTo>
                  <a:cubicBezTo>
                    <a:pt x="0" y="109220"/>
                    <a:pt x="110617" y="0"/>
                    <a:pt x="247015" y="0"/>
                  </a:cubicBezTo>
                  <a:lnTo>
                    <a:pt x="10433177" y="0"/>
                  </a:lnTo>
                  <a:cubicBezTo>
                    <a:pt x="10569575" y="0"/>
                    <a:pt x="10680192" y="109220"/>
                    <a:pt x="10680192" y="243840"/>
                  </a:cubicBezTo>
                  <a:lnTo>
                    <a:pt x="10680192" y="2640838"/>
                  </a:lnTo>
                  <a:cubicBezTo>
                    <a:pt x="10680192" y="2775458"/>
                    <a:pt x="10569575" y="2884678"/>
                    <a:pt x="10433177" y="2884678"/>
                  </a:cubicBezTo>
                  <a:lnTo>
                    <a:pt x="247015" y="2884678"/>
                  </a:lnTo>
                  <a:cubicBezTo>
                    <a:pt x="110617" y="2884678"/>
                    <a:pt x="0" y="2775458"/>
                    <a:pt x="0" y="2640838"/>
                  </a:cubicBezTo>
                  <a:close/>
                </a:path>
              </a:pathLst>
            </a:custGeom>
            <a:solidFill>
              <a:srgbClr val="292C32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730992" cy="2935478"/>
            </a:xfrm>
            <a:custGeom>
              <a:avLst/>
              <a:gdLst/>
              <a:ahLst/>
              <a:cxnLst/>
              <a:rect r="r" b="b" t="t" l="l"/>
              <a:pathLst>
                <a:path h="2935478" w="10730992">
                  <a:moveTo>
                    <a:pt x="0" y="269240"/>
                  </a:moveTo>
                  <a:cubicBezTo>
                    <a:pt x="0" y="120269"/>
                    <a:pt x="122301" y="0"/>
                    <a:pt x="272415" y="0"/>
                  </a:cubicBezTo>
                  <a:lnTo>
                    <a:pt x="10458577" y="0"/>
                  </a:lnTo>
                  <a:lnTo>
                    <a:pt x="10458577" y="25400"/>
                  </a:lnTo>
                  <a:lnTo>
                    <a:pt x="10458577" y="0"/>
                  </a:lnTo>
                  <a:cubicBezTo>
                    <a:pt x="10608691" y="0"/>
                    <a:pt x="10730992" y="120269"/>
                    <a:pt x="10730992" y="269240"/>
                  </a:cubicBezTo>
                  <a:lnTo>
                    <a:pt x="10705592" y="269240"/>
                  </a:lnTo>
                  <a:lnTo>
                    <a:pt x="10730992" y="269240"/>
                  </a:lnTo>
                  <a:lnTo>
                    <a:pt x="10730992" y="2666238"/>
                  </a:lnTo>
                  <a:lnTo>
                    <a:pt x="10705592" y="2666238"/>
                  </a:lnTo>
                  <a:lnTo>
                    <a:pt x="10730992" y="2666238"/>
                  </a:lnTo>
                  <a:cubicBezTo>
                    <a:pt x="10730992" y="2815209"/>
                    <a:pt x="10608691" y="2935478"/>
                    <a:pt x="10458577" y="2935478"/>
                  </a:cubicBezTo>
                  <a:lnTo>
                    <a:pt x="10458577" y="2910078"/>
                  </a:lnTo>
                  <a:lnTo>
                    <a:pt x="10458577" y="2935478"/>
                  </a:lnTo>
                  <a:lnTo>
                    <a:pt x="272415" y="2935478"/>
                  </a:lnTo>
                  <a:lnTo>
                    <a:pt x="272415" y="2910078"/>
                  </a:lnTo>
                  <a:lnTo>
                    <a:pt x="272415" y="2935478"/>
                  </a:lnTo>
                  <a:cubicBezTo>
                    <a:pt x="122301" y="2935478"/>
                    <a:pt x="0" y="2815209"/>
                    <a:pt x="0" y="2666238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2666238"/>
                  </a:lnTo>
                  <a:lnTo>
                    <a:pt x="25400" y="2666238"/>
                  </a:lnTo>
                  <a:lnTo>
                    <a:pt x="50800" y="2666238"/>
                  </a:lnTo>
                  <a:cubicBezTo>
                    <a:pt x="50800" y="2786634"/>
                    <a:pt x="149733" y="2884678"/>
                    <a:pt x="272415" y="2884678"/>
                  </a:cubicBezTo>
                  <a:lnTo>
                    <a:pt x="10458577" y="2884678"/>
                  </a:lnTo>
                  <a:cubicBezTo>
                    <a:pt x="10581259" y="2884678"/>
                    <a:pt x="10680192" y="2786634"/>
                    <a:pt x="10680192" y="2666238"/>
                  </a:cubicBezTo>
                  <a:lnTo>
                    <a:pt x="10680192" y="269240"/>
                  </a:lnTo>
                  <a:cubicBezTo>
                    <a:pt x="10680192" y="148844"/>
                    <a:pt x="10581259" y="50800"/>
                    <a:pt x="10458577" y="50800"/>
                  </a:cubicBezTo>
                  <a:lnTo>
                    <a:pt x="272415" y="50800"/>
                  </a:lnTo>
                  <a:lnTo>
                    <a:pt x="272415" y="25400"/>
                  </a:lnTo>
                  <a:lnTo>
                    <a:pt x="272415" y="50800"/>
                  </a:lnTo>
                  <a:cubicBezTo>
                    <a:pt x="149733" y="50800"/>
                    <a:pt x="50800" y="148844"/>
                    <a:pt x="50800" y="269240"/>
                  </a:cubicBezTo>
                  <a:close/>
                </a:path>
              </a:pathLst>
            </a:custGeom>
            <a:solidFill>
              <a:srgbClr val="61646A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247584" y="6238577"/>
            <a:ext cx="152400" cy="2163515"/>
            <a:chOff x="0" y="0"/>
            <a:chExt cx="203200" cy="288468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03200" cy="2884805"/>
            </a:xfrm>
            <a:custGeom>
              <a:avLst/>
              <a:gdLst/>
              <a:ahLst/>
              <a:cxnLst/>
              <a:rect r="r" b="b" t="t" l="l"/>
              <a:pathLst>
                <a:path h="2884805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2828036"/>
                  </a:lnTo>
                  <a:cubicBezTo>
                    <a:pt x="203200" y="2859405"/>
                    <a:pt x="177800" y="2884805"/>
                    <a:pt x="146431" y="2884805"/>
                  </a:cubicBezTo>
                  <a:lnTo>
                    <a:pt x="56769" y="2884805"/>
                  </a:lnTo>
                  <a:cubicBezTo>
                    <a:pt x="25400" y="2884805"/>
                    <a:pt x="0" y="2859405"/>
                    <a:pt x="0" y="2828036"/>
                  </a:cubicBezTo>
                  <a:close/>
                </a:path>
              </a:pathLst>
            </a:custGeom>
            <a:solidFill>
              <a:srgbClr val="FFBC8F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9721602" y="6550670"/>
            <a:ext cx="367679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D4D4D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Infrastructure &amp; Policy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721602" y="7077967"/>
            <a:ext cx="725254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D4D4D1"/>
                </a:solidFill>
                <a:latin typeface="Roboto"/>
                <a:ea typeface="Roboto"/>
                <a:cs typeface="Roboto"/>
                <a:sym typeface="Roboto"/>
              </a:rPr>
              <a:t>Focus on these areas in emerging states to expand market reach.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DAGy-vtEgKE</dc:identifier>
  <dcterms:modified xsi:type="dcterms:W3CDTF">2011-08-01T06:04:30Z</dcterms:modified>
  <cp:revision>1</cp:revision>
</cp:coreProperties>
</file>

<file path=docProps/thumbnail.jpeg>
</file>